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4" r:id="rId5"/>
    <p:sldId id="259" r:id="rId6"/>
    <p:sldId id="260" r:id="rId7"/>
    <p:sldId id="261" r:id="rId8"/>
    <p:sldId id="262" r:id="rId9"/>
    <p:sldId id="265" r:id="rId10"/>
    <p:sldId id="263" r:id="rId11"/>
    <p:sldId id="264" r:id="rId12"/>
    <p:sldId id="266" r:id="rId13"/>
    <p:sldId id="267" r:id="rId14"/>
    <p:sldId id="268" r:id="rId15"/>
    <p:sldId id="270" r:id="rId16"/>
    <p:sldId id="269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AC914-7120-4BD8-AAFA-FC186BBF7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534DD6-FFCB-4933-8718-3EC9683C23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7508D-F601-4B4A-B53C-412A04047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9A9A-677F-485E-AE31-D5F418F991A7}" type="datetimeFigureOut">
              <a:rPr lang="en-GB" smtClean="0"/>
              <a:t>05/03/2019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A608A-3D57-43D8-8159-EE13D8E4C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C9A3D-0D5E-4C08-A8BD-783024DBE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08CE-6A80-4208-B151-1EC94682C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818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B3A3-78AB-4D63-AE1E-78757439D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60563B-0502-4C56-8DFF-C802354E3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569E70-8C88-4BC9-945B-3420F299F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9A9A-677F-485E-AE31-D5F418F991A7}" type="datetimeFigureOut">
              <a:rPr lang="en-GB" smtClean="0"/>
              <a:t>05/03/2019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5C40D-3E95-46BC-BCEE-8058800DC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0C42C-5576-4C39-BDA5-8972631C1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08CE-6A80-4208-B151-1EC94682C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346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91E0AD-C1A6-410F-B1A8-F04E16E983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B458EE-51F8-4731-BA8F-405E80A0BE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FA57B-4EA5-405F-897C-16B1F47B3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9A9A-677F-485E-AE31-D5F418F991A7}" type="datetimeFigureOut">
              <a:rPr lang="en-GB" smtClean="0"/>
              <a:t>05/03/2019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0D500-A00C-4D57-B423-AB2AB5F39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C9A21-CE8B-4BC9-80EF-7077978CB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08CE-6A80-4208-B151-1EC94682C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372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1BDC4-C4B2-469A-A982-AA099F331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E3DB0-77B9-4AEE-ADEE-379B807EA7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6BC7E-25B5-4DBB-8134-723ABBD76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9A9A-677F-485E-AE31-D5F418F991A7}" type="datetimeFigureOut">
              <a:rPr lang="en-GB" smtClean="0"/>
              <a:t>05/03/2019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392EB-3792-4467-9BF9-9622E0CDA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F5FC2-23DA-468E-889B-D078442D4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08CE-6A80-4208-B151-1EC94682C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6594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2F009-D813-459E-B6DC-C3D24EEDE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C4C498-4892-46FA-BA66-6603A9C93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1B8A9-547E-4C21-B6D4-40A2786D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9A9A-677F-485E-AE31-D5F418F991A7}" type="datetimeFigureOut">
              <a:rPr lang="en-GB" smtClean="0"/>
              <a:t>05/03/2019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7320A-C46A-46D6-B740-411A92E53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E3101-98F6-4895-9182-7B175C01C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08CE-6A80-4208-B151-1EC94682C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561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E1147-7411-4764-9CBC-6FD6CFB16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CB3F6-7C54-4E1D-A1A6-A7A447A264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70FA9-27CC-4184-9433-5F4334CF5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F16941-EEBE-4935-B305-2AD21BCC1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9A9A-677F-485E-AE31-D5F418F991A7}" type="datetimeFigureOut">
              <a:rPr lang="en-GB" smtClean="0"/>
              <a:t>05/03/2019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91B3D8-0EF3-4CFF-9CC6-B4763C858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6027CA-BC4B-42AB-8637-214A72402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08CE-6A80-4208-B151-1EC94682C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161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BCE99-CB15-413C-9011-BD6D3ADE2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3639C7-EA8A-4F9E-9FB0-C3608EF13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9BEDAC-AB79-484C-A562-1393AA316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C9C53F-10CD-4EE3-930B-3888CA9AD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82ABB4-3C44-4216-83E1-AA959E6D71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0649A5-4804-4ADC-8908-18326376F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9A9A-677F-485E-AE31-D5F418F991A7}" type="datetimeFigureOut">
              <a:rPr lang="en-GB" smtClean="0"/>
              <a:t>05/03/2019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23AC8E-23D5-4455-9F3A-46D8DC80A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03219E-76D2-43F4-BBDA-5EBB0F2BB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08CE-6A80-4208-B151-1EC94682C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400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7BC8B-BF01-466C-B4BB-A9D800970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974A10-F76B-4BB4-A957-93E0EC607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9A9A-677F-485E-AE31-D5F418F991A7}" type="datetimeFigureOut">
              <a:rPr lang="en-GB" smtClean="0"/>
              <a:t>05/03/2019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C9220E-6B1E-4519-9F16-61D08E6D0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FFEEA2-0ED5-40DF-95CE-6F0B6EDB0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08CE-6A80-4208-B151-1EC94682C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355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79EE26-3337-46C0-9977-7BF8B1493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9A9A-677F-485E-AE31-D5F418F991A7}" type="datetimeFigureOut">
              <a:rPr lang="en-GB" smtClean="0"/>
              <a:t>05/03/2019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2CEDA6-E776-4321-8D6E-F6773E1DF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559DBB-DBE1-435C-B523-BA116865D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08CE-6A80-4208-B151-1EC94682C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185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E36AB-A7C6-419D-A51F-98A01D29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3D4C1-5841-4497-A21B-306E67FD3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7E7A4C-B30A-4D12-A24A-65F287995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347A77-8013-452F-B01B-117B59BDF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9A9A-677F-485E-AE31-D5F418F991A7}" type="datetimeFigureOut">
              <a:rPr lang="en-GB" smtClean="0"/>
              <a:t>05/03/2019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A5F3A1-E737-4F4F-9443-ABEAA50BC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F323B5-E346-43EC-AC59-C4944C708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08CE-6A80-4208-B151-1EC94682C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204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089DA-3649-4E18-86A9-E8AA6E785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95B982-F6E0-44D0-8FB0-CA1E23C457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6D7EEB-DE73-4B79-A1BE-D20AF7C82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059C1A-B5D4-4FD4-9E42-D9C3FE099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9A9A-677F-485E-AE31-D5F418F991A7}" type="datetimeFigureOut">
              <a:rPr lang="en-GB" smtClean="0"/>
              <a:t>05/03/2019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2BD150-8335-4281-AD9F-DE8CA17FA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6B6725-70CF-43AD-AB66-FF6721CB0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08CE-6A80-4208-B151-1EC94682C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928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C68690-865E-4BDA-9EE8-B9A34ECAD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5FEB9-2DDC-4A7A-9BBA-550B55EBD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A896E-F7CF-428A-9C07-B3262AAD43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39A9A-677F-485E-AE31-D5F418F991A7}" type="datetimeFigureOut">
              <a:rPr lang="en-GB" smtClean="0"/>
              <a:t>05/03/2019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3E685-AEA8-4B81-AC35-BF40AB79A9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C7FC3-5B25-4B94-8BFA-F8F365615D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508CE-6A80-4208-B151-1EC94682C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011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7.png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jp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BDE13D-347A-4257-B7EB-FDD0FCF94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F53150-35D8-4F89-9999-98E9C72A18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79" y="1784548"/>
            <a:ext cx="10692384" cy="2478024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4BF849E6-BFB4-4342-88DA-4F8A121D84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5615" y="4755072"/>
            <a:ext cx="7852913" cy="857819"/>
          </a:xfrm>
        </p:spPr>
        <p:txBody>
          <a:bodyPr>
            <a:normAutofit/>
          </a:bodyPr>
          <a:lstStyle/>
          <a:p>
            <a:pPr algn="l"/>
            <a:r>
              <a:rPr lang="en-GB" dirty="0"/>
              <a:t>Mary Lomas – Solicitor, Catastrophic Injury Department</a:t>
            </a:r>
          </a:p>
        </p:txBody>
      </p:sp>
    </p:spTree>
    <p:extLst>
      <p:ext uri="{BB962C8B-B14F-4D97-AF65-F5344CB8AC3E}">
        <p14:creationId xmlns:p14="http://schemas.microsoft.com/office/powerpoint/2010/main" val="4278117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BDE13D-347A-4257-B7EB-FDD0FCF94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25AC7EF-7FDF-44B5-A30C-6418E353FEB6}"/>
              </a:ext>
            </a:extLst>
          </p:cNvPr>
          <p:cNvSpPr txBox="1">
            <a:spLocks/>
          </p:cNvSpPr>
          <p:nvPr/>
        </p:nvSpPr>
        <p:spPr>
          <a:xfrm>
            <a:off x="838199" y="140840"/>
            <a:ext cx="5916283" cy="718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</a:rPr>
              <a:t>Case Study: Sean Clark’s story – The case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16B0DB-0C74-4D76-8971-E3668E9D82E7}"/>
              </a:ext>
            </a:extLst>
          </p:cNvPr>
          <p:cNvSpPr txBox="1">
            <a:spLocks/>
          </p:cNvSpPr>
          <p:nvPr/>
        </p:nvSpPr>
        <p:spPr>
          <a:xfrm>
            <a:off x="389630" y="1233576"/>
            <a:ext cx="3785555" cy="40371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64B1FDB-C2AB-49CD-983A-02E521D32583}"/>
              </a:ext>
            </a:extLst>
          </p:cNvPr>
          <p:cNvSpPr txBox="1">
            <a:spLocks/>
          </p:cNvSpPr>
          <p:nvPr/>
        </p:nvSpPr>
        <p:spPr>
          <a:xfrm>
            <a:off x="838200" y="1250827"/>
            <a:ext cx="6580514" cy="4390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/>
              <a:t>Liability was disputed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/>
              <a:t>Primary liability in favour of Sean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/>
              <a:t>Small element of contributory negligence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/>
              <a:t>Engaged in the rehab code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/>
              <a:t>Underwent an initial needs assessment with an experienced case manager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0226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BDE13D-347A-4257-B7EB-FDD0FCF94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25AC7EF-7FDF-44B5-A30C-6418E353FEB6}"/>
              </a:ext>
            </a:extLst>
          </p:cNvPr>
          <p:cNvSpPr txBox="1">
            <a:spLocks/>
          </p:cNvSpPr>
          <p:nvPr/>
        </p:nvSpPr>
        <p:spPr>
          <a:xfrm>
            <a:off x="838199" y="140840"/>
            <a:ext cx="7210246" cy="718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</a:rPr>
              <a:t>Case Study: Sean Clark’s story – After the accident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16B0DB-0C74-4D76-8971-E3668E9D82E7}"/>
              </a:ext>
            </a:extLst>
          </p:cNvPr>
          <p:cNvSpPr txBox="1">
            <a:spLocks/>
          </p:cNvSpPr>
          <p:nvPr/>
        </p:nvSpPr>
        <p:spPr>
          <a:xfrm>
            <a:off x="389630" y="1233576"/>
            <a:ext cx="3785555" cy="40371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64B1FDB-C2AB-49CD-983A-02E521D32583}"/>
              </a:ext>
            </a:extLst>
          </p:cNvPr>
          <p:cNvSpPr txBox="1">
            <a:spLocks/>
          </p:cNvSpPr>
          <p:nvPr/>
        </p:nvSpPr>
        <p:spPr>
          <a:xfrm>
            <a:off x="389630" y="1168878"/>
            <a:ext cx="11412740" cy="4183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/>
              <a:t>Sean’s needs were still vast and included: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8C4384-235E-4490-8E3A-4382E408AC18}"/>
              </a:ext>
            </a:extLst>
          </p:cNvPr>
          <p:cNvSpPr/>
          <p:nvPr/>
        </p:nvSpPr>
        <p:spPr>
          <a:xfrm>
            <a:off x="268860" y="1931688"/>
            <a:ext cx="662364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200" dirty="0"/>
              <a:t>Cognitive impairment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200" dirty="0"/>
              <a:t>Short term memory loss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200" dirty="0"/>
              <a:t>Dysexecutive problems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200" dirty="0"/>
              <a:t>Irritability with strangers and loved ones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200" dirty="0"/>
              <a:t>Verbally abusive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200" dirty="0"/>
              <a:t>Disinhibition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69C64D-8484-4B94-BE3E-B06ABA9A68A0}"/>
              </a:ext>
            </a:extLst>
          </p:cNvPr>
          <p:cNvSpPr/>
          <p:nvPr/>
        </p:nvSpPr>
        <p:spPr>
          <a:xfrm>
            <a:off x="6096000" y="1587263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200" dirty="0"/>
              <a:t>Profound fatigue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200" dirty="0"/>
              <a:t>Double vision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200" dirty="0"/>
              <a:t>Spasm/tremor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200" dirty="0"/>
              <a:t>Dysarthria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200" dirty="0"/>
              <a:t>Requires thickeners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200" dirty="0"/>
              <a:t>Severe mobility issues</a:t>
            </a:r>
          </a:p>
        </p:txBody>
      </p:sp>
    </p:spTree>
    <p:extLst>
      <p:ext uri="{BB962C8B-B14F-4D97-AF65-F5344CB8AC3E}">
        <p14:creationId xmlns:p14="http://schemas.microsoft.com/office/powerpoint/2010/main" val="3511442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BDE13D-347A-4257-B7EB-FDD0FCF94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25AC7EF-7FDF-44B5-A30C-6418E353FEB6}"/>
              </a:ext>
            </a:extLst>
          </p:cNvPr>
          <p:cNvSpPr txBox="1">
            <a:spLocks/>
          </p:cNvSpPr>
          <p:nvPr/>
        </p:nvSpPr>
        <p:spPr>
          <a:xfrm>
            <a:off x="838199" y="140840"/>
            <a:ext cx="7296510" cy="718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</a:rPr>
              <a:t>Case Study: Sean Clark’s story – After the accident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16B0DB-0C74-4D76-8971-E3668E9D82E7}"/>
              </a:ext>
            </a:extLst>
          </p:cNvPr>
          <p:cNvSpPr txBox="1">
            <a:spLocks/>
          </p:cNvSpPr>
          <p:nvPr/>
        </p:nvSpPr>
        <p:spPr>
          <a:xfrm>
            <a:off x="389630" y="1233576"/>
            <a:ext cx="3785555" cy="40371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64B1FDB-C2AB-49CD-983A-02E521D32583}"/>
              </a:ext>
            </a:extLst>
          </p:cNvPr>
          <p:cNvSpPr txBox="1">
            <a:spLocks/>
          </p:cNvSpPr>
          <p:nvPr/>
        </p:nvSpPr>
        <p:spPr>
          <a:xfrm>
            <a:off x="389630" y="1168878"/>
            <a:ext cx="11412740" cy="4183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/>
              <a:t>A full package of care and rehabilitation was instigated by the case manger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/>
              <a:t>The package included: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8C4384-235E-4490-8E3A-4382E408AC18}"/>
              </a:ext>
            </a:extLst>
          </p:cNvPr>
          <p:cNvSpPr/>
          <p:nvPr/>
        </p:nvSpPr>
        <p:spPr>
          <a:xfrm>
            <a:off x="268860" y="2673560"/>
            <a:ext cx="662364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200" dirty="0"/>
              <a:t>Occupational therapy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200" dirty="0"/>
              <a:t>Speech and Language therapy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200" dirty="0"/>
              <a:t>Neuropsychology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200" dirty="0" err="1"/>
              <a:t>Neurophysiotherapy</a:t>
            </a:r>
            <a:endParaRPr lang="en-GB" sz="2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200" dirty="0"/>
              <a:t>Ophthalmic Assistance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68B80C-52B7-41F2-8607-2564FA740C2F}"/>
              </a:ext>
            </a:extLst>
          </p:cNvPr>
          <p:cNvSpPr/>
          <p:nvPr/>
        </p:nvSpPr>
        <p:spPr>
          <a:xfrm>
            <a:off x="5697747" y="2673560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200" dirty="0"/>
              <a:t>Orthopaedic specialists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200" dirty="0"/>
              <a:t>Support workers trained in brain injury rehab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200" dirty="0"/>
              <a:t>Care workers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200" dirty="0"/>
              <a:t>Psychological support for Sean’s partner</a:t>
            </a:r>
          </a:p>
        </p:txBody>
      </p:sp>
    </p:spTree>
    <p:extLst>
      <p:ext uri="{BB962C8B-B14F-4D97-AF65-F5344CB8AC3E}">
        <p14:creationId xmlns:p14="http://schemas.microsoft.com/office/powerpoint/2010/main" val="21539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BDE13D-347A-4257-B7EB-FDD0FCF94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25AC7EF-7FDF-44B5-A30C-6418E353FEB6}"/>
              </a:ext>
            </a:extLst>
          </p:cNvPr>
          <p:cNvSpPr txBox="1">
            <a:spLocks/>
          </p:cNvSpPr>
          <p:nvPr/>
        </p:nvSpPr>
        <p:spPr>
          <a:xfrm>
            <a:off x="838199" y="140840"/>
            <a:ext cx="7167114" cy="718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</a:rPr>
              <a:t>Case Study: Sean Clark’s story – Making progress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16B0DB-0C74-4D76-8971-E3668E9D82E7}"/>
              </a:ext>
            </a:extLst>
          </p:cNvPr>
          <p:cNvSpPr txBox="1">
            <a:spLocks/>
          </p:cNvSpPr>
          <p:nvPr/>
        </p:nvSpPr>
        <p:spPr>
          <a:xfrm>
            <a:off x="389630" y="1233576"/>
            <a:ext cx="3785555" cy="40371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68B80C-52B7-41F2-8607-2564FA740C2F}"/>
              </a:ext>
            </a:extLst>
          </p:cNvPr>
          <p:cNvSpPr/>
          <p:nvPr/>
        </p:nvSpPr>
        <p:spPr>
          <a:xfrm>
            <a:off x="-1" y="1104180"/>
            <a:ext cx="37855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2200" dirty="0"/>
              <a:t>Sean has made remarkable progress</a:t>
            </a:r>
          </a:p>
        </p:txBody>
      </p:sp>
      <p:pic>
        <p:nvPicPr>
          <p:cNvPr id="3" name="Sean's Progress final">
            <a:hlinkClick r:id="" action="ppaction://media"/>
            <a:extLst>
              <a:ext uri="{FF2B5EF4-FFF2-40B4-BE49-F238E27FC236}">
                <a16:creationId xmlns:a16="http://schemas.microsoft.com/office/drawing/2014/main" id="{67E73BDB-32CA-4CF9-941A-7008AF5BB8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2724" y="1173191"/>
            <a:ext cx="2666551" cy="474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2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BDE13D-347A-4257-B7EB-FDD0FCF94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25AC7EF-7FDF-44B5-A30C-6418E353FEB6}"/>
              </a:ext>
            </a:extLst>
          </p:cNvPr>
          <p:cNvSpPr txBox="1">
            <a:spLocks/>
          </p:cNvSpPr>
          <p:nvPr/>
        </p:nvSpPr>
        <p:spPr>
          <a:xfrm>
            <a:off x="838200" y="140840"/>
            <a:ext cx="7054970" cy="718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</a:rPr>
              <a:t>Case Study: Sean Clark’s story – Making progress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16B0DB-0C74-4D76-8971-E3668E9D82E7}"/>
              </a:ext>
            </a:extLst>
          </p:cNvPr>
          <p:cNvSpPr txBox="1">
            <a:spLocks/>
          </p:cNvSpPr>
          <p:nvPr/>
        </p:nvSpPr>
        <p:spPr>
          <a:xfrm>
            <a:off x="389630" y="1233576"/>
            <a:ext cx="3785555" cy="40371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64B1FDB-C2AB-49CD-983A-02E521D32583}"/>
              </a:ext>
            </a:extLst>
          </p:cNvPr>
          <p:cNvSpPr txBox="1">
            <a:spLocks/>
          </p:cNvSpPr>
          <p:nvPr/>
        </p:nvSpPr>
        <p:spPr>
          <a:xfrm>
            <a:off x="389630" y="1168878"/>
            <a:ext cx="11412740" cy="4183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/>
              <a:t>Sean’s care was tweaked in order to ensure he had enjoyment in his life as well as his rehabilitation regime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5A8403-F48A-4FBD-A471-6F885D0E87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02" y="2428339"/>
            <a:ext cx="2579299" cy="25792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E21015-EF14-4051-B018-61E19AB98B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956" y="2428339"/>
            <a:ext cx="2580164" cy="25792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4AC6BC-28F5-4E1E-80E4-ECB5DFCCB4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275" y="2428339"/>
            <a:ext cx="2580164" cy="25811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DA52E7-E1B1-42A2-B3D6-5D0B0F00B4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48" y="2428339"/>
            <a:ext cx="2579299" cy="257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07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BDE13D-347A-4257-B7EB-FDD0FCF94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25AC7EF-7FDF-44B5-A30C-6418E353FEB6}"/>
              </a:ext>
            </a:extLst>
          </p:cNvPr>
          <p:cNvSpPr txBox="1">
            <a:spLocks/>
          </p:cNvSpPr>
          <p:nvPr/>
        </p:nvSpPr>
        <p:spPr>
          <a:xfrm>
            <a:off x="838199" y="140840"/>
            <a:ext cx="7175741" cy="718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</a:rPr>
              <a:t>Case Study: Sean Clark’s story – Making progress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16B0DB-0C74-4D76-8971-E3668E9D82E7}"/>
              </a:ext>
            </a:extLst>
          </p:cNvPr>
          <p:cNvSpPr txBox="1">
            <a:spLocks/>
          </p:cNvSpPr>
          <p:nvPr/>
        </p:nvSpPr>
        <p:spPr>
          <a:xfrm>
            <a:off x="389630" y="1233576"/>
            <a:ext cx="3785555" cy="40371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64B1FDB-C2AB-49CD-983A-02E521D32583}"/>
              </a:ext>
            </a:extLst>
          </p:cNvPr>
          <p:cNvSpPr txBox="1">
            <a:spLocks/>
          </p:cNvSpPr>
          <p:nvPr/>
        </p:nvSpPr>
        <p:spPr>
          <a:xfrm>
            <a:off x="389630" y="1168878"/>
            <a:ext cx="11412740" cy="4183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/>
              <a:t>One of Sean's main aims had always been to marry Carolyn and to be able to say his vows</a:t>
            </a:r>
          </a:p>
        </p:txBody>
      </p:sp>
      <p:pic>
        <p:nvPicPr>
          <p:cNvPr id="2" name="Wedding 1 - Vows">
            <a:hlinkClick r:id="" action="ppaction://media"/>
            <a:extLst>
              <a:ext uri="{FF2B5EF4-FFF2-40B4-BE49-F238E27FC236}">
                <a16:creationId xmlns:a16="http://schemas.microsoft.com/office/drawing/2014/main" id="{C15F987E-3FE5-4E14-B205-FCC533D069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64815" y="1811546"/>
            <a:ext cx="2282483" cy="403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22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BDE13D-347A-4257-B7EB-FDD0FCF94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25AC7EF-7FDF-44B5-A30C-6418E353FEB6}"/>
              </a:ext>
            </a:extLst>
          </p:cNvPr>
          <p:cNvSpPr txBox="1">
            <a:spLocks/>
          </p:cNvSpPr>
          <p:nvPr/>
        </p:nvSpPr>
        <p:spPr>
          <a:xfrm>
            <a:off x="838199" y="140840"/>
            <a:ext cx="7210245" cy="718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</a:rPr>
              <a:t>Case Study: Sean Clark’s story – Making progress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16B0DB-0C74-4D76-8971-E3668E9D82E7}"/>
              </a:ext>
            </a:extLst>
          </p:cNvPr>
          <p:cNvSpPr txBox="1">
            <a:spLocks/>
          </p:cNvSpPr>
          <p:nvPr/>
        </p:nvSpPr>
        <p:spPr>
          <a:xfrm>
            <a:off x="389630" y="1233576"/>
            <a:ext cx="3785555" cy="40371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64B1FDB-C2AB-49CD-983A-02E521D32583}"/>
              </a:ext>
            </a:extLst>
          </p:cNvPr>
          <p:cNvSpPr txBox="1">
            <a:spLocks/>
          </p:cNvSpPr>
          <p:nvPr/>
        </p:nvSpPr>
        <p:spPr>
          <a:xfrm>
            <a:off x="1837430" y="1168878"/>
            <a:ext cx="8392061" cy="4183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Sean achieved his ambition and is now happily married to Carolyn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2BDFCC-7936-4F21-B2F8-22E0DD9F7D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85" y="1777042"/>
            <a:ext cx="3027871" cy="40371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9E0104-ABE3-44E8-9859-97D4E0F46E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966" y="1777042"/>
            <a:ext cx="3027871" cy="40371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F15DAB-A9A5-441A-80AC-663DFE150A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069" y="1781752"/>
            <a:ext cx="1534784" cy="403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43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BDE13D-347A-4257-B7EB-FDD0FCF94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25AC7EF-7FDF-44B5-A30C-6418E353FEB6}"/>
              </a:ext>
            </a:extLst>
          </p:cNvPr>
          <p:cNvSpPr txBox="1">
            <a:spLocks/>
          </p:cNvSpPr>
          <p:nvPr/>
        </p:nvSpPr>
        <p:spPr>
          <a:xfrm>
            <a:off x="838200" y="140840"/>
            <a:ext cx="7977996" cy="718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</a:rPr>
              <a:t>Case Study: Sean Clark’s story – Making progress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16B0DB-0C74-4D76-8971-E3668E9D82E7}"/>
              </a:ext>
            </a:extLst>
          </p:cNvPr>
          <p:cNvSpPr txBox="1">
            <a:spLocks/>
          </p:cNvSpPr>
          <p:nvPr/>
        </p:nvSpPr>
        <p:spPr>
          <a:xfrm>
            <a:off x="389630" y="1233576"/>
            <a:ext cx="3785555" cy="40371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64B1FDB-C2AB-49CD-983A-02E521D32583}"/>
              </a:ext>
            </a:extLst>
          </p:cNvPr>
          <p:cNvSpPr txBox="1">
            <a:spLocks/>
          </p:cNvSpPr>
          <p:nvPr/>
        </p:nvSpPr>
        <p:spPr>
          <a:xfrm>
            <a:off x="1654115" y="1168878"/>
            <a:ext cx="8883770" cy="4183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Sean has also ridden a motorcycle again thanks to The Bike Experience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913B2D-8E91-4F89-A6A9-4F098E0BE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068" y="1820173"/>
            <a:ext cx="3716084" cy="37179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CFE279-608E-4651-AE6C-216294816C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115" y="1820173"/>
            <a:ext cx="3716084" cy="371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16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BDE13D-347A-4257-B7EB-FDD0FCF94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25AC7EF-7FDF-44B5-A30C-6418E353FEB6}"/>
              </a:ext>
            </a:extLst>
          </p:cNvPr>
          <p:cNvSpPr txBox="1">
            <a:spLocks/>
          </p:cNvSpPr>
          <p:nvPr/>
        </p:nvSpPr>
        <p:spPr>
          <a:xfrm>
            <a:off x="838200" y="140840"/>
            <a:ext cx="3457756" cy="718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</a:rPr>
              <a:t>Proud to support BIRT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16B0DB-0C74-4D76-8971-E3668E9D82E7}"/>
              </a:ext>
            </a:extLst>
          </p:cNvPr>
          <p:cNvSpPr txBox="1">
            <a:spLocks/>
          </p:cNvSpPr>
          <p:nvPr/>
        </p:nvSpPr>
        <p:spPr>
          <a:xfrm>
            <a:off x="389630" y="1233576"/>
            <a:ext cx="3785555" cy="40371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A4F9A1-740F-4761-9153-825E7E836E03}"/>
              </a:ext>
            </a:extLst>
          </p:cNvPr>
          <p:cNvSpPr/>
          <p:nvPr/>
        </p:nvSpPr>
        <p:spPr>
          <a:xfrm>
            <a:off x="1173192" y="1896699"/>
            <a:ext cx="79708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Brain injury rehabilitation is vital for our clients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Supported BIRT since 2011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We share BIRT’s values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Commitment to providing brain injury rehabilitation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Supporting the families as well as the brain injury victims</a:t>
            </a:r>
          </a:p>
        </p:txBody>
      </p:sp>
    </p:spTree>
    <p:extLst>
      <p:ext uri="{BB962C8B-B14F-4D97-AF65-F5344CB8AC3E}">
        <p14:creationId xmlns:p14="http://schemas.microsoft.com/office/powerpoint/2010/main" val="1934835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BDE13D-347A-4257-B7EB-FDD0FCF94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25AC7EF-7FDF-44B5-A30C-6418E353FEB6}"/>
              </a:ext>
            </a:extLst>
          </p:cNvPr>
          <p:cNvSpPr txBox="1">
            <a:spLocks/>
          </p:cNvSpPr>
          <p:nvPr/>
        </p:nvSpPr>
        <p:spPr>
          <a:xfrm>
            <a:off x="838200" y="140840"/>
            <a:ext cx="3457756" cy="718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</a:rPr>
              <a:t>Contact Us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16B0DB-0C74-4D76-8971-E3668E9D82E7}"/>
              </a:ext>
            </a:extLst>
          </p:cNvPr>
          <p:cNvSpPr txBox="1">
            <a:spLocks/>
          </p:cNvSpPr>
          <p:nvPr/>
        </p:nvSpPr>
        <p:spPr>
          <a:xfrm>
            <a:off x="389630" y="1233576"/>
            <a:ext cx="3785555" cy="40371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4FE85F-4FB2-4432-95DE-6AB0566EA0EC}"/>
              </a:ext>
            </a:extLst>
          </p:cNvPr>
          <p:cNvSpPr/>
          <p:nvPr/>
        </p:nvSpPr>
        <p:spPr>
          <a:xfrm>
            <a:off x="1352498" y="1587263"/>
            <a:ext cx="94870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If you have any questions we’d love to hear from you.</a:t>
            </a:r>
          </a:p>
          <a:p>
            <a:endParaRPr lang="en-GB" sz="2400" dirty="0"/>
          </a:p>
          <a:p>
            <a:r>
              <a:rPr lang="en-GB" sz="2400" dirty="0"/>
              <a:t>Telephone: 0800 1979 345</a:t>
            </a:r>
          </a:p>
          <a:p>
            <a:endParaRPr lang="en-GB" sz="2400" dirty="0"/>
          </a:p>
          <a:p>
            <a:r>
              <a:rPr lang="en-GB" sz="2400" dirty="0"/>
              <a:t>Email: </a:t>
            </a:r>
          </a:p>
          <a:p>
            <a:r>
              <a:rPr lang="en-GB" sz="2400" dirty="0"/>
              <a:t>MaryLomas@thorneycrofts.co.uk</a:t>
            </a:r>
          </a:p>
          <a:p>
            <a:endParaRPr lang="en-GB" sz="2400" dirty="0"/>
          </a:p>
          <a:p>
            <a:r>
              <a:rPr lang="en-GB" sz="2400" dirty="0"/>
              <a:t>You can learn more about our firm and our services by visiting our website:</a:t>
            </a:r>
          </a:p>
          <a:p>
            <a:r>
              <a:rPr lang="en-GB" sz="2400" b="1" dirty="0"/>
              <a:t>www.thorneycroftsolicitors.co.uk</a:t>
            </a:r>
          </a:p>
        </p:txBody>
      </p:sp>
    </p:spTree>
    <p:extLst>
      <p:ext uri="{BB962C8B-B14F-4D97-AF65-F5344CB8AC3E}">
        <p14:creationId xmlns:p14="http://schemas.microsoft.com/office/powerpoint/2010/main" val="1043167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BDE13D-347A-4257-B7EB-FDD0FCF94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25AC7EF-7FDF-44B5-A30C-6418E353FEB6}"/>
              </a:ext>
            </a:extLst>
          </p:cNvPr>
          <p:cNvSpPr txBox="1">
            <a:spLocks/>
          </p:cNvSpPr>
          <p:nvPr/>
        </p:nvSpPr>
        <p:spPr>
          <a:xfrm>
            <a:off x="838200" y="140840"/>
            <a:ext cx="3457756" cy="718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</a:rPr>
              <a:t>Who are we?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16B0DB-0C74-4D76-8971-E3668E9D82E7}"/>
              </a:ext>
            </a:extLst>
          </p:cNvPr>
          <p:cNvSpPr txBox="1">
            <a:spLocks/>
          </p:cNvSpPr>
          <p:nvPr/>
        </p:nvSpPr>
        <p:spPr>
          <a:xfrm>
            <a:off x="838200" y="1416402"/>
            <a:ext cx="3966713" cy="428354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dirty="0"/>
              <a:t>Solicitors based in Macclesfield with a strong national presence</a:t>
            </a:r>
          </a:p>
          <a:p>
            <a:pPr algn="l"/>
            <a:endParaRPr lang="en-GB" sz="32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dirty="0"/>
              <a:t>Cover several areas of law including Catastrophic Injury</a:t>
            </a:r>
          </a:p>
          <a:p>
            <a:pPr algn="l"/>
            <a:endParaRPr lang="en-GB" sz="32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dirty="0"/>
              <a:t>We are a talented legal team with a passion for helping catastrophically injured clients and their loved ones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3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480819-0B3D-4D6E-BAE1-47DD1302E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565" y="1416402"/>
            <a:ext cx="6461880" cy="428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91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BDE13D-347A-4257-B7EB-FDD0FCF94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25AC7EF-7FDF-44B5-A30C-6418E353FEB6}"/>
              </a:ext>
            </a:extLst>
          </p:cNvPr>
          <p:cNvSpPr txBox="1">
            <a:spLocks/>
          </p:cNvSpPr>
          <p:nvPr/>
        </p:nvSpPr>
        <p:spPr>
          <a:xfrm>
            <a:off x="838200" y="140840"/>
            <a:ext cx="3457756" cy="718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</a:rPr>
              <a:t>Our team’s approach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16B0DB-0C74-4D76-8971-E3668E9D82E7}"/>
              </a:ext>
            </a:extLst>
          </p:cNvPr>
          <p:cNvSpPr txBox="1">
            <a:spLocks/>
          </p:cNvSpPr>
          <p:nvPr/>
        </p:nvSpPr>
        <p:spPr>
          <a:xfrm>
            <a:off x="967599" y="1739169"/>
            <a:ext cx="4829353" cy="3310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000" dirty="0"/>
              <a:t>Compassionate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30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000" dirty="0"/>
              <a:t>Tenacious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30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000" dirty="0"/>
              <a:t>Always go the extra mile for the client and their loved ones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30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3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285B62F-1C5E-4B32-A5DB-7F6F4D55E35A}"/>
              </a:ext>
            </a:extLst>
          </p:cNvPr>
          <p:cNvSpPr txBox="1">
            <a:spLocks/>
          </p:cNvSpPr>
          <p:nvPr/>
        </p:nvSpPr>
        <p:spPr>
          <a:xfrm>
            <a:off x="5796952" y="1390740"/>
            <a:ext cx="5556848" cy="428544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38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800" dirty="0"/>
              <a:t>Ensure the correct rehabilitation at an early stage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38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800" dirty="0"/>
              <a:t>Instruct the best case managers and rehabilitation specialists in the country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38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800" dirty="0"/>
              <a:t>Maximise the client’s recovery and quality of life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702204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BDE13D-347A-4257-B7EB-FDD0FCF94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25AC7EF-7FDF-44B5-A30C-6418E353FEB6}"/>
              </a:ext>
            </a:extLst>
          </p:cNvPr>
          <p:cNvSpPr txBox="1">
            <a:spLocks/>
          </p:cNvSpPr>
          <p:nvPr/>
        </p:nvSpPr>
        <p:spPr>
          <a:xfrm>
            <a:off x="838200" y="140840"/>
            <a:ext cx="3457756" cy="718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</a:rPr>
              <a:t>Our team’s approach</a:t>
            </a:r>
          </a:p>
        </p:txBody>
      </p:sp>
      <p:pic>
        <p:nvPicPr>
          <p:cNvPr id="3" name="Thorneycroft Brain Injury">
            <a:hlinkClick r:id="" action="ppaction://media"/>
            <a:extLst>
              <a:ext uri="{FF2B5EF4-FFF2-40B4-BE49-F238E27FC236}">
                <a16:creationId xmlns:a16="http://schemas.microsoft.com/office/drawing/2014/main" id="{E9C0B12A-2852-43EC-83D9-BA4223BF80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2894" y="1237892"/>
            <a:ext cx="8146212" cy="458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2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BDE13D-347A-4257-B7EB-FDD0FCF94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25AC7EF-7FDF-44B5-A30C-6418E353FEB6}"/>
              </a:ext>
            </a:extLst>
          </p:cNvPr>
          <p:cNvSpPr txBox="1">
            <a:spLocks/>
          </p:cNvSpPr>
          <p:nvPr/>
        </p:nvSpPr>
        <p:spPr>
          <a:xfrm>
            <a:off x="838199" y="140840"/>
            <a:ext cx="4492925" cy="718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</a:rPr>
              <a:t>Case Study: Sean Clark’s story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16B0DB-0C74-4D76-8971-E3668E9D82E7}"/>
              </a:ext>
            </a:extLst>
          </p:cNvPr>
          <p:cNvSpPr txBox="1">
            <a:spLocks/>
          </p:cNvSpPr>
          <p:nvPr/>
        </p:nvSpPr>
        <p:spPr>
          <a:xfrm>
            <a:off x="389630" y="1233576"/>
            <a:ext cx="3785555" cy="40371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/>
              <a:t>We first met Sean in 2014 – for his first claim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/>
              <a:t>2016 – Sean’s second claim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/>
              <a:t>A 47 year old geographical engineer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/>
              <a:t>Has 2 sons and dating Carolyn – his partner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AB8563-E41D-4C86-81D4-640E12094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402" y="2250802"/>
            <a:ext cx="4189145" cy="23563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66E03B-162D-4D8D-803C-410FC45B2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74737" y="2340944"/>
            <a:ext cx="4267356" cy="240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782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BDE13D-347A-4257-B7EB-FDD0FCF94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85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25AC7EF-7FDF-44B5-A30C-6418E353FEB6}"/>
              </a:ext>
            </a:extLst>
          </p:cNvPr>
          <p:cNvSpPr txBox="1">
            <a:spLocks/>
          </p:cNvSpPr>
          <p:nvPr/>
        </p:nvSpPr>
        <p:spPr>
          <a:xfrm>
            <a:off x="838199" y="140840"/>
            <a:ext cx="4346275" cy="718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</a:rPr>
              <a:t>Case Study: Sean Clark’s story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16B0DB-0C74-4D76-8971-E3668E9D82E7}"/>
              </a:ext>
            </a:extLst>
          </p:cNvPr>
          <p:cNvSpPr txBox="1">
            <a:spLocks/>
          </p:cNvSpPr>
          <p:nvPr/>
        </p:nvSpPr>
        <p:spPr>
          <a:xfrm>
            <a:off x="2870798" y="1416116"/>
            <a:ext cx="6450401" cy="465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000" dirty="0"/>
              <a:t>Extremely passionate about motorcycles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30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30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3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7C21D3-550D-49E3-A749-A692B1D03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38" y="2438618"/>
            <a:ext cx="3736058" cy="21015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772C83-30F9-4356-9E97-8370977F8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105" y="2438618"/>
            <a:ext cx="3736058" cy="21015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838D79-3880-43FD-B08F-2760878683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970" y="3844724"/>
            <a:ext cx="3736059" cy="210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758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BDE13D-347A-4257-B7EB-FDD0FCF94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25AC7EF-7FDF-44B5-A30C-6418E353FEB6}"/>
              </a:ext>
            </a:extLst>
          </p:cNvPr>
          <p:cNvSpPr txBox="1">
            <a:spLocks/>
          </p:cNvSpPr>
          <p:nvPr/>
        </p:nvSpPr>
        <p:spPr>
          <a:xfrm>
            <a:off x="838199" y="140840"/>
            <a:ext cx="5916283" cy="718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</a:rPr>
              <a:t>Case Study: Sean Clark’s story – The case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16B0DB-0C74-4D76-8971-E3668E9D82E7}"/>
              </a:ext>
            </a:extLst>
          </p:cNvPr>
          <p:cNvSpPr txBox="1">
            <a:spLocks/>
          </p:cNvSpPr>
          <p:nvPr/>
        </p:nvSpPr>
        <p:spPr>
          <a:xfrm>
            <a:off x="389630" y="1233576"/>
            <a:ext cx="3785555" cy="40371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64B1FDB-C2AB-49CD-983A-02E521D32583}"/>
              </a:ext>
            </a:extLst>
          </p:cNvPr>
          <p:cNvSpPr txBox="1">
            <a:spLocks/>
          </p:cNvSpPr>
          <p:nvPr/>
        </p:nvSpPr>
        <p:spPr>
          <a:xfrm>
            <a:off x="542030" y="1938070"/>
            <a:ext cx="10404891" cy="32119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/>
              <a:t>27</a:t>
            </a:r>
            <a:r>
              <a:rPr lang="en-GB" baseline="30000" dirty="0"/>
              <a:t>th</a:t>
            </a:r>
            <a:r>
              <a:rPr lang="en-GB" dirty="0"/>
              <a:t> May 2016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/>
              <a:t>Riding his motorcycle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/>
              <a:t>Defendant emerged from a side road without making adequate observations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/>
              <a:t>Sean was knocked off his motorcycle</a:t>
            </a:r>
          </a:p>
        </p:txBody>
      </p:sp>
    </p:spTree>
    <p:extLst>
      <p:ext uri="{BB962C8B-B14F-4D97-AF65-F5344CB8AC3E}">
        <p14:creationId xmlns:p14="http://schemas.microsoft.com/office/powerpoint/2010/main" val="2890766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BDE13D-347A-4257-B7EB-FDD0FCF94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25AC7EF-7FDF-44B5-A30C-6418E353FEB6}"/>
              </a:ext>
            </a:extLst>
          </p:cNvPr>
          <p:cNvSpPr txBox="1">
            <a:spLocks/>
          </p:cNvSpPr>
          <p:nvPr/>
        </p:nvSpPr>
        <p:spPr>
          <a:xfrm>
            <a:off x="838200" y="140840"/>
            <a:ext cx="5968042" cy="718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</a:rPr>
              <a:t>Case Study: Sean Clark’s story – The case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16B0DB-0C74-4D76-8971-E3668E9D82E7}"/>
              </a:ext>
            </a:extLst>
          </p:cNvPr>
          <p:cNvSpPr txBox="1">
            <a:spLocks/>
          </p:cNvSpPr>
          <p:nvPr/>
        </p:nvSpPr>
        <p:spPr>
          <a:xfrm>
            <a:off x="389630" y="1233576"/>
            <a:ext cx="3785555" cy="40371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64B1FDB-C2AB-49CD-983A-02E521D32583}"/>
              </a:ext>
            </a:extLst>
          </p:cNvPr>
          <p:cNvSpPr txBox="1">
            <a:spLocks/>
          </p:cNvSpPr>
          <p:nvPr/>
        </p:nvSpPr>
        <p:spPr>
          <a:xfrm>
            <a:off x="389630" y="2426895"/>
            <a:ext cx="3538264" cy="16505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/>
              <a:t>Intubated at the scene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/>
              <a:t>Taken to the Royal London Hospital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0B23F5-E7D8-412D-B39E-EB7E7E612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098" y="1578631"/>
            <a:ext cx="3692106" cy="369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43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BDE13D-347A-4257-B7EB-FDD0FCF94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25AC7EF-7FDF-44B5-A30C-6418E353FEB6}"/>
              </a:ext>
            </a:extLst>
          </p:cNvPr>
          <p:cNvSpPr txBox="1">
            <a:spLocks/>
          </p:cNvSpPr>
          <p:nvPr/>
        </p:nvSpPr>
        <p:spPr>
          <a:xfrm>
            <a:off x="838199" y="140840"/>
            <a:ext cx="5968043" cy="718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</a:rPr>
              <a:t>Case Study: Sean Clark’s story – The case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16B0DB-0C74-4D76-8971-E3668E9D82E7}"/>
              </a:ext>
            </a:extLst>
          </p:cNvPr>
          <p:cNvSpPr txBox="1">
            <a:spLocks/>
          </p:cNvSpPr>
          <p:nvPr/>
        </p:nvSpPr>
        <p:spPr>
          <a:xfrm>
            <a:off x="389630" y="1233576"/>
            <a:ext cx="3785555" cy="40371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64B1FDB-C2AB-49CD-983A-02E521D32583}"/>
              </a:ext>
            </a:extLst>
          </p:cNvPr>
          <p:cNvSpPr txBox="1">
            <a:spLocks/>
          </p:cNvSpPr>
          <p:nvPr/>
        </p:nvSpPr>
        <p:spPr>
          <a:xfrm>
            <a:off x="268860" y="1233576"/>
            <a:ext cx="4266014" cy="20356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/>
              <a:t>Sean’s injuries included: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GB" dirty="0"/>
              <a:t>A diffuse axonal injury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GB" dirty="0"/>
              <a:t>Multiple contusions to the brain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GB" dirty="0"/>
              <a:t>Traumatic subdural and subarachnoid haemorrhages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GB" dirty="0"/>
              <a:t>T2/3 cord contusion and vertebral fractures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282BB6-1EE4-43DD-B965-01A30D6EA148}"/>
              </a:ext>
            </a:extLst>
          </p:cNvPr>
          <p:cNvSpPr/>
          <p:nvPr/>
        </p:nvSpPr>
        <p:spPr>
          <a:xfrm>
            <a:off x="4069454" y="1930259"/>
            <a:ext cx="394736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000" dirty="0"/>
              <a:t>Right femur and patella fractures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000" dirty="0"/>
              <a:t>Left lower limb fractures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000" dirty="0"/>
              <a:t>Right ulnar and radius fractures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000" dirty="0"/>
              <a:t>Facial and sternum fractures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D17F17-3A4E-41C2-826A-FE4C6BE00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06890" y="2135132"/>
            <a:ext cx="4953617" cy="278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466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1431</TotalTime>
  <Words>579</Words>
  <Application>Microsoft Office PowerPoint</Application>
  <PresentationFormat>Widescreen</PresentationFormat>
  <Paragraphs>143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 Thornton</dc:creator>
  <cp:lastModifiedBy>Pete Thornton</cp:lastModifiedBy>
  <cp:revision>28</cp:revision>
  <dcterms:created xsi:type="dcterms:W3CDTF">2019-03-05T15:08:59Z</dcterms:created>
  <dcterms:modified xsi:type="dcterms:W3CDTF">2019-03-06T15:00:41Z</dcterms:modified>
</cp:coreProperties>
</file>